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1" r:id="rId2"/>
    <p:sldId id="640" r:id="rId3"/>
    <p:sldId id="641" r:id="rId4"/>
    <p:sldId id="689" r:id="rId5"/>
    <p:sldId id="643" r:id="rId6"/>
    <p:sldId id="644" r:id="rId7"/>
    <p:sldId id="645" r:id="rId8"/>
    <p:sldId id="646" r:id="rId9"/>
    <p:sldId id="647" r:id="rId10"/>
    <p:sldId id="649" r:id="rId11"/>
    <p:sldId id="657" r:id="rId12"/>
    <p:sldId id="663" r:id="rId13"/>
    <p:sldId id="651" r:id="rId14"/>
    <p:sldId id="674" r:id="rId15"/>
    <p:sldId id="676" r:id="rId16"/>
    <p:sldId id="675" r:id="rId17"/>
    <p:sldId id="666" r:id="rId18"/>
    <p:sldId id="677" r:id="rId19"/>
    <p:sldId id="668" r:id="rId20"/>
    <p:sldId id="655" r:id="rId21"/>
    <p:sldId id="664" r:id="rId22"/>
    <p:sldId id="659" r:id="rId23"/>
    <p:sldId id="678" r:id="rId24"/>
    <p:sldId id="661" r:id="rId25"/>
    <p:sldId id="670" r:id="rId26"/>
    <p:sldId id="679" r:id="rId27"/>
    <p:sldId id="682" r:id="rId28"/>
    <p:sldId id="656" r:id="rId29"/>
    <p:sldId id="665" r:id="rId30"/>
    <p:sldId id="652" r:id="rId31"/>
    <p:sldId id="671" r:id="rId32"/>
    <p:sldId id="680" r:id="rId33"/>
    <p:sldId id="688" r:id="rId34"/>
    <p:sldId id="654" r:id="rId35"/>
    <p:sldId id="681" r:id="rId36"/>
    <p:sldId id="686" r:id="rId37"/>
    <p:sldId id="487" r:id="rId38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 autoAdjust="0"/>
    <p:restoredTop sz="91408" autoAdjust="0"/>
  </p:normalViewPr>
  <p:slideViewPr>
    <p:cSldViewPr snapToGrid="0" snapToObjects="1">
      <p:cViewPr varScale="1">
        <p:scale>
          <a:sx n="68" d="100"/>
          <a:sy n="68" d="100"/>
        </p:scale>
        <p:origin x="272" y="67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7/14/23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7/14/23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5.14002" TargetMode="External"/><Relationship Id="rId2" Type="http://schemas.openxmlformats.org/officeDocument/2006/relationships/hyperlink" Target="https://arxiv.org/abs/2305.14010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10" Type="http://schemas.openxmlformats.org/officeDocument/2006/relationships/image" Target="../media/image44.png"/><Relationship Id="rId4" Type="http://schemas.openxmlformats.org/officeDocument/2006/relationships/image" Target="../media/image38.jp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11" Type="http://schemas.openxmlformats.org/officeDocument/2006/relationships/image" Target="../media/image56.png"/><Relationship Id="rId5" Type="http://schemas.openxmlformats.org/officeDocument/2006/relationships/image" Target="../media/image48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1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</a:t>
            </a: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584935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Open-Book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Framework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37110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7073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(closed-book)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Open-book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Closed-book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blipFill>
                <a:blip r:embed="rId2"/>
                <a:stretch>
                  <a:fillRect l="-2395" r="-119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709864"/>
              </p:ext>
            </p:extLst>
          </p:nvPr>
        </p:nvGraphicFramePr>
        <p:xfrm>
          <a:off x="8342362" y="1831290"/>
          <a:ext cx="7623342" cy="6460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models: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492066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shown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corpora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Complex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2857" r="-1077" b="-194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888524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1888524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413866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5682719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418190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566722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674287" y="4066949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667972" y="556207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857342" y="6923040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Built-in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2023)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5457"/>
              </p:ext>
            </p:extLst>
          </p:nvPr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(up-to-date)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320489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dirty="0">
                <a:hlinkClick r:id="rId2"/>
              </a:rPr>
              <a:t>https://arxiv.org/abs/2305.14010</a:t>
            </a:r>
            <a:endParaRPr lang="en-US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3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en-US" dirty="0"/>
              <a:t> Recent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(100+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citations)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(500+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stars)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first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second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workshop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 Augmented Methods for NLP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),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E5C5BC-F228-3AC4-7E68-CAB30349A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050" y="1961133"/>
            <a:ext cx="4731655" cy="689623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73683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(effective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July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2023)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KDD’22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KDD’23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E946F3-C50E-AEF0-219A-0B80DB3FA93B}"/>
              </a:ext>
            </a:extLst>
          </p:cNvPr>
          <p:cNvGrpSpPr/>
          <p:nvPr/>
        </p:nvGrpSpPr>
        <p:grpSpPr>
          <a:xfrm>
            <a:off x="2759864" y="1666094"/>
            <a:ext cx="13058883" cy="6032702"/>
            <a:chOff x="2759864" y="1666094"/>
            <a:chExt cx="13058883" cy="603270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6C30A47-AC3C-5A85-324F-8AB7B104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095" y="3166109"/>
              <a:ext cx="3188533" cy="270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8A4CB0-3806-96BD-F204-46DE3246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26621" y="5296469"/>
              <a:ext cx="5192126" cy="240232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37841-07DB-D3D0-7552-CDA12E2FE594}"/>
              </a:ext>
            </a:extLst>
          </p:cNvPr>
          <p:cNvGrpSpPr/>
          <p:nvPr/>
        </p:nvGrpSpPr>
        <p:grpSpPr>
          <a:xfrm>
            <a:off x="8772773" y="770237"/>
            <a:ext cx="7202373" cy="7060578"/>
            <a:chOff x="8772773" y="770237"/>
            <a:chExt cx="7202373" cy="7060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DDB7E-1EE6-4285-24CD-19E6AA6ED7FC}"/>
                </a:ext>
              </a:extLst>
            </p:cNvPr>
            <p:cNvSpPr/>
            <p:nvPr/>
          </p:nvSpPr>
          <p:spPr>
            <a:xfrm>
              <a:off x="9015377" y="534943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92DE1-ED9D-FC16-9F9B-C3AB0017C352}"/>
                </a:ext>
              </a:extLst>
            </p:cNvPr>
            <p:cNvSpPr/>
            <p:nvPr/>
          </p:nvSpPr>
          <p:spPr>
            <a:xfrm>
              <a:off x="8948098" y="5272352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3BAD3F-AE35-4093-F345-A4402870C53F}"/>
                </a:ext>
              </a:extLst>
            </p:cNvPr>
            <p:cNvSpPr/>
            <p:nvPr/>
          </p:nvSpPr>
          <p:spPr>
            <a:xfrm>
              <a:off x="8875021" y="519615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C9FE66A6-22E0-977B-8877-994129CD3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5" y="1407547"/>
              <a:ext cx="6814268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Knowledge</a:t>
              </a:r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Augmentation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DEC51B2F-63E3-2BD9-B079-2B0FA12FD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3" y="770237"/>
              <a:ext cx="6814269" cy="61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ctr" anchorCtr="0" compatLnSpc="1">
              <a:prstTxWarp prst="textNoShape">
                <a:avLst/>
              </a:prstTxWarp>
            </a:bodyPr>
            <a:lstStyle>
              <a:lvl1pPr algn="ctr" defTabSz="724836" rtl="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999" b="1" kern="1200">
                  <a:solidFill>
                    <a:schemeClr val="tx1"/>
                  </a:solidFill>
                  <a:latin typeface="Helvetica Neue"/>
                  <a:ea typeface="ＭＳ Ｐゴシック" charset="0"/>
                  <a:cs typeface="Helvetica Neue"/>
                </a:defRPr>
              </a:lvl1pPr>
              <a:lvl2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507911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1015826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523740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2031654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altLang="zh-CN" dirty="0"/>
                <a:t>Open-Book</a:t>
              </a:r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E84F78-C1AD-6F47-2A64-72FC17A4DABB}"/>
                </a:ext>
              </a:extLst>
            </p:cNvPr>
            <p:cNvGrpSpPr/>
            <p:nvPr/>
          </p:nvGrpSpPr>
          <p:grpSpPr>
            <a:xfrm>
              <a:off x="8941740" y="2354722"/>
              <a:ext cx="6677093" cy="5476093"/>
              <a:chOff x="8941740" y="2354722"/>
              <a:chExt cx="6677093" cy="54760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B25F6B-CC1A-2A24-6405-5D103AEEFF0E}"/>
                  </a:ext>
                </a:extLst>
              </p:cNvPr>
              <p:cNvSpPr/>
              <p:nvPr/>
            </p:nvSpPr>
            <p:spPr>
              <a:xfrm>
                <a:off x="11062558" y="2354722"/>
                <a:ext cx="4556275" cy="2187172"/>
              </a:xfrm>
              <a:prstGeom prst="roundRect">
                <a:avLst>
                  <a:gd name="adj" fmla="val 9968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External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(up-to-date)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sources</a:t>
                </a:r>
                <a:endParaRPr lang="en-US" sz="2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3A9E0-EE4D-8403-A8BC-3D81962C5773}"/>
                  </a:ext>
                </a:extLst>
              </p:cNvPr>
              <p:cNvSpPr/>
              <p:nvPr/>
            </p:nvSpPr>
            <p:spPr>
              <a:xfrm>
                <a:off x="8941740" y="5362362"/>
                <a:ext cx="1877018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Input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5F1053-1457-D847-D687-4A72CB9ABF26}"/>
                  </a:ext>
                </a:extLst>
              </p:cNvPr>
              <p:cNvSpPr/>
              <p:nvPr/>
            </p:nvSpPr>
            <p:spPr>
              <a:xfrm>
                <a:off x="13823000" y="5362362"/>
                <a:ext cx="1663931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Output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2FE3B2-77DF-DB53-BD46-BE5AC6130539}"/>
                  </a:ext>
                </a:extLst>
              </p:cNvPr>
              <p:cNvSpPr/>
              <p:nvPr/>
            </p:nvSpPr>
            <p:spPr>
              <a:xfrm>
                <a:off x="8972083" y="3777822"/>
                <a:ext cx="1816331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Retriever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(~0.12B)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B99A93-6BB7-E444-BA57-A87999D4ECD4}"/>
                  </a:ext>
                </a:extLst>
              </p:cNvPr>
              <p:cNvSpPr txBox="1"/>
              <p:nvPr/>
            </p:nvSpPr>
            <p:spPr>
              <a:xfrm>
                <a:off x="13156902" y="2478812"/>
                <a:ext cx="246193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Wikipedia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News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Database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Social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…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8E84B6F-3396-C0CC-180C-B111FEDE065A}"/>
                  </a:ext>
                </a:extLst>
              </p:cNvPr>
              <p:cNvSpPr/>
              <p:nvPr/>
            </p:nvSpPr>
            <p:spPr>
              <a:xfrm>
                <a:off x="11165212" y="5349436"/>
                <a:ext cx="2299316" cy="95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Knowledge</a:t>
                </a:r>
              </a:p>
              <a:p>
                <a:pPr algn="ctr"/>
                <a:r>
                  <a:rPr lang="en-US" sz="2500" dirty="0">
                    <a:latin typeface="Helvetica Neue"/>
                    <a:cs typeface="Helvetica Neue"/>
                  </a:rPr>
                  <a:t>(e.g., passage)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A9E40-C3C6-E62A-C9A8-D96D2267B01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9880249" y="4603653"/>
                <a:ext cx="0" cy="758709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E7CA8E-2148-12A6-AA5F-ECDB4D18C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4541894"/>
                <a:ext cx="0" cy="80754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F40E323-D0A7-D0CD-91F2-ED2C3F8FC64B}"/>
                  </a:ext>
                </a:extLst>
              </p:cNvPr>
              <p:cNvCxnSpPr>
                <a:stCxn id="43" idx="0"/>
                <a:endCxn id="14" idx="1"/>
              </p:cNvCxnSpPr>
              <p:nvPr/>
            </p:nvCxnSpPr>
            <p:spPr>
              <a:xfrm rot="5400000" flipH="1" flipV="1">
                <a:off x="10306646" y="3021911"/>
                <a:ext cx="329514" cy="1182309"/>
              </a:xfrm>
              <a:prstGeom prst="bentConnector2">
                <a:avLst/>
              </a:prstGeom>
              <a:ln w="28575" cmpd="sng">
                <a:solidFill>
                  <a:schemeClr val="accent6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030DD81-3301-7F17-7FCA-D0026037ED99}"/>
                  </a:ext>
                </a:extLst>
              </p:cNvPr>
              <p:cNvSpPr/>
              <p:nvPr/>
            </p:nvSpPr>
            <p:spPr>
              <a:xfrm>
                <a:off x="11062558" y="7004984"/>
                <a:ext cx="3119607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Reader/Generator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(&lt;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0.25B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parameters)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93B08C-5AAE-2FA3-C0E7-01ADC6F24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6312622"/>
                <a:ext cx="0" cy="69236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62539E8-F2D3-625F-2683-7E0E2EF80700}"/>
                  </a:ext>
                </a:extLst>
              </p:cNvPr>
              <p:cNvCxnSpPr>
                <a:cxnSpLocks/>
                <a:stCxn id="41" idx="2"/>
                <a:endCxn id="57" idx="1"/>
              </p:cNvCxnSpPr>
              <p:nvPr/>
            </p:nvCxnSpPr>
            <p:spPr>
              <a:xfrm rot="16200000" flipH="1">
                <a:off x="9918764" y="6274106"/>
                <a:ext cx="1105278" cy="1182309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6F1BF2BF-0AA0-CBA6-37BA-74BB16AA4202}"/>
                  </a:ext>
                </a:extLst>
              </p:cNvPr>
              <p:cNvCxnSpPr>
                <a:cxnSpLocks/>
                <a:stCxn id="57" idx="3"/>
                <a:endCxn id="42" idx="2"/>
              </p:cNvCxnSpPr>
              <p:nvPr/>
            </p:nvCxnSpPr>
            <p:spPr>
              <a:xfrm flipV="1">
                <a:off x="14182165" y="6312622"/>
                <a:ext cx="472801" cy="1105278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B86AB-2FA3-2A27-C5C2-AFCAD408BEE3}"/>
                </a:ext>
              </a:extLst>
            </p:cNvPr>
            <p:cNvSpPr txBox="1"/>
            <p:nvPr/>
          </p:nvSpPr>
          <p:spPr>
            <a:xfrm>
              <a:off x="14654965" y="6572545"/>
              <a:ext cx="1320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Helvetica Neue"/>
                  <a:cs typeface="Helvetica Neue"/>
                </a:rPr>
                <a:t>tasks</a:t>
              </a:r>
              <a:endParaRPr lang="en-US" sz="2400" i="1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6FDEE-E71E-0183-55F0-9FEFD7368CEE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(up-to-date)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17051</TotalTime>
  <Words>3917</Words>
  <Application>Microsoft Macintosh PowerPoint</Application>
  <PresentationFormat>Custom</PresentationFormat>
  <Paragraphs>1164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Closed-Book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More Recent Work</vt:lpstr>
      <vt:lpstr>Knowledge-Augmented NLP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2192</cp:revision>
  <cp:lastPrinted>2016-04-21T19:59:33Z</cp:lastPrinted>
  <dcterms:created xsi:type="dcterms:W3CDTF">2013-10-17T20:28:19Z</dcterms:created>
  <dcterms:modified xsi:type="dcterms:W3CDTF">2023-07-14T20:06:28Z</dcterms:modified>
</cp:coreProperties>
</file>